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0" r:id="rId4"/>
    <p:sldId id="261" r:id="rId5"/>
    <p:sldId id="262" r:id="rId6"/>
    <p:sldId id="263" r:id="rId7"/>
    <p:sldId id="264" r:id="rId8"/>
    <p:sldId id="258" r:id="rId9"/>
    <p:sldId id="259" r:id="rId10"/>
    <p:sldId id="265" r:id="rId11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0"/>
    <p:restoredTop sz="94613"/>
  </p:normalViewPr>
  <p:slideViewPr>
    <p:cSldViewPr>
      <p:cViewPr varScale="1">
        <p:scale>
          <a:sx n="115" d="100"/>
          <a:sy n="115" d="100"/>
        </p:scale>
        <p:origin x="640" y="1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hteck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Abgerundetes Rechteck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Untertitel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de-DE" smtClean="0"/>
              <a:t>Formatvorlage des Untertitelmasters durch Klicken bearbeiten</a:t>
            </a:r>
            <a:endParaRPr kumimoji="0" lang="en-US"/>
          </a:p>
        </p:txBody>
      </p:sp>
      <p:sp>
        <p:nvSpPr>
          <p:cNvPr id="28" name="Datumsplatzhalt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9A78B-86B2-48D2-A06A-636C9B0711F4}" type="datetimeFigureOut">
              <a:rPr lang="de-AT" smtClean="0"/>
              <a:t>14.12.16</a:t>
            </a:fld>
            <a:endParaRPr lang="de-AT"/>
          </a:p>
        </p:txBody>
      </p:sp>
      <p:sp>
        <p:nvSpPr>
          <p:cNvPr id="17" name="Fußzeilenplatzhalt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29" name="Foliennummernplatzhalt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00732082-C682-4DCE-ACE7-AB1D9B68889D}" type="slidenum">
              <a:rPr lang="de-AT" smtClean="0"/>
              <a:t>‹Nr.›</a:t>
            </a:fld>
            <a:endParaRPr lang="de-AT"/>
          </a:p>
        </p:txBody>
      </p:sp>
      <p:sp>
        <p:nvSpPr>
          <p:cNvPr id="7" name="Rechteck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hteck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hteck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el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9A78B-86B2-48D2-A06A-636C9B0711F4}" type="datetimeFigureOut">
              <a:rPr lang="de-AT" smtClean="0"/>
              <a:t>14.12.16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732082-C682-4DCE-ACE7-AB1D9B68889D}" type="slidenum">
              <a:rPr lang="de-AT" smtClean="0"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9A78B-86B2-48D2-A06A-636C9B0711F4}" type="datetimeFigureOut">
              <a:rPr lang="de-AT" smtClean="0"/>
              <a:t>14.12.16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732082-C682-4DCE-ACE7-AB1D9B68889D}" type="slidenum">
              <a:rPr lang="de-AT" smtClean="0"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9A78B-86B2-48D2-A06A-636C9B0711F4}" type="datetimeFigureOut">
              <a:rPr lang="de-AT" smtClean="0"/>
              <a:t>14.12.16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732082-C682-4DCE-ACE7-AB1D9B68889D}" type="slidenum">
              <a:rPr lang="de-AT" smtClean="0"/>
              <a:t>‹Nr.›</a:t>
            </a:fld>
            <a:endParaRPr lang="de-AT"/>
          </a:p>
        </p:txBody>
      </p:sp>
      <p:sp>
        <p:nvSpPr>
          <p:cNvPr id="8" name="Inhaltsplatzhalt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bschnitts-&#10;überschrift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hteck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Abgerundetes Rechteck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9A78B-86B2-48D2-A06A-636C9B0711F4}" type="datetimeFigureOut">
              <a:rPr lang="de-AT" smtClean="0"/>
              <a:t>14.12.16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de-AT"/>
          </a:p>
        </p:txBody>
      </p:sp>
      <p:sp>
        <p:nvSpPr>
          <p:cNvPr id="7" name="Rechteck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hteck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hteck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00732082-C682-4DCE-ACE7-AB1D9B68889D}" type="slidenum">
              <a:rPr lang="de-AT" smtClean="0"/>
              <a:t>‹Nr.›</a:t>
            </a:fld>
            <a:endParaRPr lang="de-AT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9A78B-86B2-48D2-A06A-636C9B0711F4}" type="datetimeFigureOut">
              <a:rPr lang="de-AT" smtClean="0"/>
              <a:t>14.12.16</a:t>
            </a:fld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732082-C682-4DCE-ACE7-AB1D9B68889D}" type="slidenum">
              <a:rPr lang="de-AT" smtClean="0"/>
              <a:t>‹Nr.›</a:t>
            </a:fld>
            <a:endParaRPr lang="de-AT"/>
          </a:p>
        </p:txBody>
      </p:sp>
      <p:sp>
        <p:nvSpPr>
          <p:cNvPr id="9" name="Inhaltsplatzhalt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11" name="Inhaltsplatzhalt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de-DE" smtClean="0"/>
              <a:t>Textmasterformat bearbeiten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de-DE" smtClean="0"/>
              <a:t>Textmasterformat bearbeiten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9A78B-86B2-48D2-A06A-636C9B0711F4}" type="datetimeFigureOut">
              <a:rPr lang="de-AT" smtClean="0"/>
              <a:t>14.12.16</a:t>
            </a:fld>
            <a:endParaRPr lang="de-AT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732082-C682-4DCE-ACE7-AB1D9B68889D}" type="slidenum">
              <a:rPr lang="de-AT" smtClean="0"/>
              <a:t>‹Nr.›</a:t>
            </a:fld>
            <a:endParaRPr lang="de-AT"/>
          </a:p>
        </p:txBody>
      </p:sp>
      <p:sp>
        <p:nvSpPr>
          <p:cNvPr id="11" name="Inhaltsplatzhalt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13" name="Inhaltsplatzhalt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9A78B-86B2-48D2-A06A-636C9B0711F4}" type="datetimeFigureOut">
              <a:rPr lang="de-AT" smtClean="0"/>
              <a:t>14.12.16</a:t>
            </a:fld>
            <a:endParaRPr lang="de-AT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732082-C682-4DCE-ACE7-AB1D9B68889D}" type="slidenum">
              <a:rPr lang="de-AT" smtClean="0"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9A78B-86B2-48D2-A06A-636C9B0711F4}" type="datetimeFigureOut">
              <a:rPr lang="de-AT" smtClean="0"/>
              <a:t>14.12.16</a:t>
            </a:fld>
            <a:endParaRPr lang="de-AT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732082-C682-4DCE-ACE7-AB1D9B68889D}" type="slidenum">
              <a:rPr lang="de-AT" smtClean="0"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Abgerundetes Rechteck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9A78B-86B2-48D2-A06A-636C9B0711F4}" type="datetimeFigureOut">
              <a:rPr lang="de-AT" smtClean="0"/>
              <a:t>14.12.16</a:t>
            </a:fld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732082-C682-4DCE-ACE7-AB1D9B68889D}" type="slidenum">
              <a:rPr lang="de-AT" smtClean="0"/>
              <a:t>‹Nr.›</a:t>
            </a:fld>
            <a:endParaRPr lang="de-AT"/>
          </a:p>
        </p:txBody>
      </p:sp>
      <p:sp>
        <p:nvSpPr>
          <p:cNvPr id="11" name="Inhaltsplatzhalt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9A78B-86B2-48D2-A06A-636C9B0711F4}" type="datetimeFigureOut">
              <a:rPr lang="de-AT" smtClean="0"/>
              <a:t>14.12.16</a:t>
            </a:fld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00732082-C682-4DCE-ACE7-AB1D9B68889D}" type="slidenum">
              <a:rPr lang="de-AT" smtClean="0"/>
              <a:t>‹Nr.›</a:t>
            </a:fld>
            <a:endParaRPr lang="de-AT"/>
          </a:p>
        </p:txBody>
      </p:sp>
      <p:sp>
        <p:nvSpPr>
          <p:cNvPr id="11" name="Rechteck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hteck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hteck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de-DE" smtClean="0"/>
              <a:t>Bild durch Klicken auf Symbol hinzufügen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hteck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Abgerundetes Rechteck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elplatzhalt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13" name="Textplatzhalt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de-DE" smtClean="0"/>
              <a:t>Textmasterformat bearbeiten</a:t>
            </a:r>
          </a:p>
          <a:p>
            <a:pPr lvl="1" eaLnBrk="1" latinLnBrk="0" hangingPunct="1"/>
            <a:r>
              <a:rPr kumimoji="0" lang="de-DE" smtClean="0"/>
              <a:t>Zweite Ebene</a:t>
            </a:r>
          </a:p>
          <a:p>
            <a:pPr lvl="2" eaLnBrk="1" latinLnBrk="0" hangingPunct="1"/>
            <a:r>
              <a:rPr kumimoji="0" lang="de-DE" smtClean="0"/>
              <a:t>Dritte Ebene</a:t>
            </a:r>
          </a:p>
          <a:p>
            <a:pPr lvl="3" eaLnBrk="1" latinLnBrk="0" hangingPunct="1"/>
            <a:r>
              <a:rPr kumimoji="0" lang="de-DE" smtClean="0"/>
              <a:t>Vierte Ebene</a:t>
            </a:r>
          </a:p>
          <a:p>
            <a:pPr lvl="4" eaLnBrk="1" latinLnBrk="0" hangingPunct="1"/>
            <a:r>
              <a:rPr kumimoji="0" lang="de-DE" smtClean="0"/>
              <a:t>Fünfte Ebene</a:t>
            </a:r>
            <a:endParaRPr kumimoji="0" lang="en-US"/>
          </a:p>
        </p:txBody>
      </p:sp>
      <p:sp>
        <p:nvSpPr>
          <p:cNvPr id="14" name="Datumsplatzhalt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48C9A78B-86B2-48D2-A06A-636C9B0711F4}" type="datetimeFigureOut">
              <a:rPr lang="de-AT" smtClean="0"/>
              <a:t>14.12.16</a:t>
            </a:fld>
            <a:endParaRPr lang="de-AT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de-AT"/>
          </a:p>
        </p:txBody>
      </p:sp>
      <p:sp>
        <p:nvSpPr>
          <p:cNvPr id="23" name="Foliennummernplatzhalt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00732082-C682-4DCE-ACE7-AB1D9B68889D}" type="slidenum">
              <a:rPr lang="de-AT" smtClean="0"/>
              <a:t>‹Nr.›</a:t>
            </a:fld>
            <a:endParaRPr lang="de-A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de.wikipedia.org/wiki/Wikipedia:Public-Domain-Bilderquellen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3568" y="1556792"/>
            <a:ext cx="7772400" cy="1368151"/>
          </a:xfrm>
        </p:spPr>
        <p:txBody>
          <a:bodyPr>
            <a:normAutofit/>
          </a:bodyPr>
          <a:lstStyle/>
          <a:p>
            <a:pPr algn="l"/>
            <a:r>
              <a:rPr lang="de-AT" b="1" dirty="0" smtClean="0">
                <a:effectLst/>
              </a:rPr>
              <a:t>Urheberrecht </a:t>
            </a:r>
            <a:r>
              <a:rPr lang="de-AT" b="1" dirty="0" smtClean="0"/>
              <a:t>und</a:t>
            </a:r>
            <a:r>
              <a:rPr lang="de-AT" b="1" dirty="0" smtClean="0">
                <a:effectLst/>
              </a:rPr>
              <a:t/>
            </a:r>
            <a:br>
              <a:rPr lang="de-AT" b="1" dirty="0" smtClean="0">
                <a:effectLst/>
              </a:rPr>
            </a:br>
            <a:r>
              <a:rPr lang="de-AT" b="1" dirty="0" smtClean="0">
                <a:effectLst/>
              </a:rPr>
              <a:t>Recht am eigenen Bild</a:t>
            </a: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3476490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AT" b="1" dirty="0" smtClean="0"/>
              <a:t>Freie Bilder / Public Domain</a:t>
            </a:r>
            <a:endParaRPr lang="de-AT" sz="2000" dirty="0"/>
          </a:p>
        </p:txBody>
      </p:sp>
      <p:sp>
        <p:nvSpPr>
          <p:cNvPr id="7" name="Inhaltsplatzhalter 6"/>
          <p:cNvSpPr>
            <a:spLocks noGrp="1"/>
          </p:cNvSpPr>
          <p:nvPr>
            <p:ph sz="quarter" idx="1"/>
          </p:nvPr>
        </p:nvSpPr>
        <p:spPr>
          <a:xfrm>
            <a:off x="539552" y="1772816"/>
            <a:ext cx="8229600" cy="3528392"/>
          </a:xfrm>
        </p:spPr>
        <p:txBody>
          <a:bodyPr>
            <a:normAutofit fontScale="92500" lnSpcReduction="10000"/>
          </a:bodyPr>
          <a:lstStyle/>
          <a:p>
            <a:pPr>
              <a:spcAft>
                <a:spcPts val="1800"/>
              </a:spcAft>
            </a:pPr>
            <a:r>
              <a:rPr lang="de-AT" dirty="0" smtClean="0"/>
              <a:t>Historische Bilder, deren Schutz abgelaufen ist </a:t>
            </a:r>
            <a:br>
              <a:rPr lang="de-AT" dirty="0" smtClean="0"/>
            </a:br>
            <a:r>
              <a:rPr lang="de-AT" dirty="0" smtClean="0"/>
              <a:t>(70 </a:t>
            </a:r>
            <a:r>
              <a:rPr lang="de-AT" dirty="0"/>
              <a:t>J</a:t>
            </a:r>
            <a:r>
              <a:rPr lang="de-AT" dirty="0" smtClean="0"/>
              <a:t>ahre nach dem Tod des Urhebers)</a:t>
            </a:r>
          </a:p>
          <a:p>
            <a:pPr>
              <a:spcAft>
                <a:spcPts val="1800"/>
              </a:spcAft>
            </a:pPr>
            <a:r>
              <a:rPr lang="de-AT" dirty="0" smtClean="0"/>
              <a:t>Von Privatpersonen zur Verfügung gestellt</a:t>
            </a:r>
          </a:p>
          <a:p>
            <a:pPr>
              <a:spcAft>
                <a:spcPts val="1800"/>
              </a:spcAft>
            </a:pPr>
            <a:r>
              <a:rPr lang="de-AT" dirty="0" smtClean="0"/>
              <a:t>Von Organisationen zur Verfügung gestellt (</a:t>
            </a:r>
            <a:r>
              <a:rPr lang="de-AT" dirty="0" err="1" smtClean="0"/>
              <a:t>z.b.</a:t>
            </a:r>
            <a:r>
              <a:rPr lang="de-AT" dirty="0" smtClean="0"/>
              <a:t> NASA)</a:t>
            </a:r>
            <a:br>
              <a:rPr lang="de-AT" dirty="0" smtClean="0"/>
            </a:br>
            <a:endParaRPr lang="de-AT" dirty="0" smtClean="0"/>
          </a:p>
          <a:p>
            <a:pPr marL="0" indent="0">
              <a:buNone/>
            </a:pPr>
            <a:r>
              <a:rPr lang="de-AT" dirty="0" smtClean="0"/>
              <a:t/>
            </a:r>
            <a:br>
              <a:rPr lang="de-AT" dirty="0" smtClean="0"/>
            </a:br>
            <a:endParaRPr lang="de-AT" dirty="0"/>
          </a:p>
        </p:txBody>
      </p:sp>
      <p:sp>
        <p:nvSpPr>
          <p:cNvPr id="3" name="Rechteck 2"/>
          <p:cNvSpPr/>
          <p:nvPr/>
        </p:nvSpPr>
        <p:spPr>
          <a:xfrm>
            <a:off x="1043608" y="4941168"/>
            <a:ext cx="727280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AT" dirty="0">
                <a:hlinkClick r:id="rId2"/>
              </a:rPr>
              <a:t>https://de.wikipedia.org/wiki/Wikipedia:Public-Domain-Bilderquellen</a:t>
            </a:r>
            <a:endParaRPr lang="de-AT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819895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smtClean="0"/>
              <a:t>Urheberrecht</a:t>
            </a:r>
            <a:endParaRPr lang="de-AT" dirty="0"/>
          </a:p>
        </p:txBody>
      </p:sp>
      <p:sp>
        <p:nvSpPr>
          <p:cNvPr id="3" name="Inhaltsplatzhalter 2"/>
          <p:cNvSpPr>
            <a:spLocks noGrp="1"/>
          </p:cNvSpPr>
          <p:nvPr>
            <p:ph sz="quarter" idx="1"/>
          </p:nvPr>
        </p:nvSpPr>
        <p:spPr>
          <a:xfrm>
            <a:off x="395536" y="2132856"/>
            <a:ext cx="8229600" cy="2044824"/>
          </a:xfrm>
        </p:spPr>
        <p:txBody>
          <a:bodyPr/>
          <a:lstStyle/>
          <a:p>
            <a:r>
              <a:rPr lang="de-AT" dirty="0"/>
              <a:t>schützt das geistige Eigentum</a:t>
            </a:r>
          </a:p>
          <a:p>
            <a:r>
              <a:rPr lang="de-AT" dirty="0"/>
              <a:t>Texte, Bilder, Filme, Musik</a:t>
            </a:r>
          </a:p>
          <a:p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1140408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de-AT" b="1" dirty="0" smtClean="0">
                <a:effectLst/>
              </a:rPr>
              <a:t>Gängige Bildlizenzen</a:t>
            </a:r>
            <a:br>
              <a:rPr lang="de-AT" b="1" dirty="0" smtClean="0">
                <a:effectLst/>
              </a:rPr>
            </a:br>
            <a:r>
              <a:rPr lang="de-AT" sz="2700" b="1" dirty="0" smtClean="0">
                <a:effectLst/>
              </a:rPr>
              <a:t>Übersicht</a:t>
            </a:r>
            <a:endParaRPr lang="de-AT" sz="2700" dirty="0"/>
          </a:p>
        </p:txBody>
      </p:sp>
      <p:sp>
        <p:nvSpPr>
          <p:cNvPr id="5" name="Inhaltsplatzhalter 4"/>
          <p:cNvSpPr>
            <a:spLocks noGrp="1"/>
          </p:cNvSpPr>
          <p:nvPr>
            <p:ph sz="quarter" idx="1"/>
          </p:nvPr>
        </p:nvSpPr>
        <p:spPr>
          <a:xfrm>
            <a:off x="539552" y="2060848"/>
            <a:ext cx="8229600" cy="3816424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de-AT" i="0" dirty="0" smtClean="0">
                <a:effectLst/>
              </a:rPr>
              <a:t>Lizenzpflichtige Bilder - </a:t>
            </a:r>
            <a:r>
              <a:rPr lang="de-AT" i="0" dirty="0" err="1" smtClean="0">
                <a:effectLst/>
              </a:rPr>
              <a:t>Rights</a:t>
            </a:r>
            <a:r>
              <a:rPr lang="de-AT" i="0" dirty="0" smtClean="0">
                <a:effectLst/>
              </a:rPr>
              <a:t> </a:t>
            </a:r>
            <a:r>
              <a:rPr lang="de-AT" i="0" dirty="0" err="1" smtClean="0">
                <a:effectLst/>
              </a:rPr>
              <a:t>Managed</a:t>
            </a:r>
            <a:r>
              <a:rPr lang="de-AT" i="0" dirty="0" smtClean="0">
                <a:effectLst/>
              </a:rPr>
              <a:t> (</a:t>
            </a:r>
            <a:r>
              <a:rPr lang="de-AT" b="1" i="0" dirty="0" smtClean="0">
                <a:effectLst/>
              </a:rPr>
              <a:t>RM</a:t>
            </a:r>
            <a:r>
              <a:rPr lang="de-AT" i="0" dirty="0" smtClean="0">
                <a:effectLst/>
              </a:rPr>
              <a:t>) Lizenzen</a:t>
            </a:r>
          </a:p>
          <a:p>
            <a:pPr>
              <a:spcAft>
                <a:spcPts val="1200"/>
              </a:spcAft>
            </a:pPr>
            <a:r>
              <a:rPr lang="de-AT" i="0" dirty="0" err="1" smtClean="0">
                <a:effectLst/>
              </a:rPr>
              <a:t>Royalty</a:t>
            </a:r>
            <a:r>
              <a:rPr lang="de-AT" i="0" dirty="0" smtClean="0">
                <a:effectLst/>
              </a:rPr>
              <a:t> Free (</a:t>
            </a:r>
            <a:r>
              <a:rPr lang="de-AT" b="1" i="0" dirty="0" smtClean="0">
                <a:effectLst/>
              </a:rPr>
              <a:t>RF</a:t>
            </a:r>
            <a:r>
              <a:rPr lang="de-AT" i="0" dirty="0" smtClean="0">
                <a:effectLst/>
              </a:rPr>
              <a:t>) Lizenzen bzw. "lizenzfreie" Bilder</a:t>
            </a:r>
          </a:p>
          <a:p>
            <a:pPr>
              <a:spcAft>
                <a:spcPts val="1200"/>
              </a:spcAft>
            </a:pPr>
            <a:r>
              <a:rPr lang="de-AT" b="1" i="0" dirty="0" smtClean="0">
                <a:effectLst/>
              </a:rPr>
              <a:t>Creative-</a:t>
            </a:r>
            <a:r>
              <a:rPr lang="de-AT" b="1" i="0" dirty="0" err="1" smtClean="0">
                <a:effectLst/>
              </a:rPr>
              <a:t>Commons</a:t>
            </a:r>
            <a:r>
              <a:rPr lang="de-AT" i="0" dirty="0" smtClean="0">
                <a:effectLst/>
              </a:rPr>
              <a:t>-Lizenzen ("CC-Lizenzen") </a:t>
            </a:r>
          </a:p>
          <a:p>
            <a:pPr>
              <a:spcAft>
                <a:spcPts val="1200"/>
              </a:spcAft>
            </a:pPr>
            <a:r>
              <a:rPr lang="de-AT" b="1" i="0" dirty="0" smtClean="0">
                <a:effectLst/>
              </a:rPr>
              <a:t>Public Domain </a:t>
            </a:r>
            <a:r>
              <a:rPr lang="de-AT" i="0" dirty="0" smtClean="0">
                <a:effectLst/>
              </a:rPr>
              <a:t>/ Freie Bilder</a:t>
            </a: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413313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54162"/>
          </a:xfrm>
        </p:spPr>
        <p:txBody>
          <a:bodyPr>
            <a:normAutofit fontScale="90000"/>
          </a:bodyPr>
          <a:lstStyle/>
          <a:p>
            <a:r>
              <a:rPr lang="de-AT" b="1" i="0" dirty="0" smtClean="0">
                <a:effectLst/>
              </a:rPr>
              <a:t>Lizenzpflichtige Bilder - </a:t>
            </a:r>
            <a:r>
              <a:rPr lang="de-AT" b="1" i="0" dirty="0" err="1" smtClean="0">
                <a:effectLst/>
              </a:rPr>
              <a:t>Rights</a:t>
            </a:r>
            <a:r>
              <a:rPr lang="de-AT" b="1" i="0" dirty="0" smtClean="0">
                <a:effectLst/>
              </a:rPr>
              <a:t> </a:t>
            </a:r>
            <a:r>
              <a:rPr lang="de-AT" b="1" i="0" dirty="0" err="1" smtClean="0">
                <a:effectLst/>
              </a:rPr>
              <a:t>Managed</a:t>
            </a:r>
            <a:r>
              <a:rPr lang="de-AT" b="1" i="0" dirty="0" smtClean="0">
                <a:effectLst/>
              </a:rPr>
              <a:t> (RM) Lizenzen</a:t>
            </a:r>
            <a:endParaRPr lang="de-AT" dirty="0"/>
          </a:p>
        </p:txBody>
      </p:sp>
      <p:sp>
        <p:nvSpPr>
          <p:cNvPr id="3" name="Inhaltsplatzhalter 2"/>
          <p:cNvSpPr>
            <a:spLocks noGrp="1"/>
          </p:cNvSpPr>
          <p:nvPr>
            <p:ph sz="quarter" idx="1"/>
          </p:nvPr>
        </p:nvSpPr>
        <p:spPr>
          <a:xfrm>
            <a:off x="539552" y="2204865"/>
            <a:ext cx="8229600" cy="2808312"/>
          </a:xfrm>
        </p:spPr>
        <p:txBody>
          <a:bodyPr/>
          <a:lstStyle/>
          <a:p>
            <a:pPr marL="0" indent="0">
              <a:buNone/>
            </a:pPr>
            <a:r>
              <a:rPr lang="de-AT" dirty="0" smtClean="0">
                <a:effectLst/>
              </a:rPr>
              <a:t>Je nach Verwendung des Bildes wird ein bestimmter Preis festgelegt:</a:t>
            </a:r>
          </a:p>
          <a:p>
            <a:pPr marL="0" indent="0">
              <a:buNone/>
            </a:pPr>
            <a:r>
              <a:rPr lang="de-AT" dirty="0" smtClean="0"/>
              <a:t>Auf einer Webseite? In einer Zeitschrift?</a:t>
            </a:r>
          </a:p>
          <a:p>
            <a:pPr marL="0" indent="0">
              <a:buNone/>
            </a:pPr>
            <a:r>
              <a:rPr lang="de-AT" dirty="0" smtClean="0">
                <a:effectLst/>
              </a:rPr>
              <a:t>In einer Zeitung?</a:t>
            </a:r>
          </a:p>
          <a:p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1769104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54162"/>
          </a:xfrm>
        </p:spPr>
        <p:txBody>
          <a:bodyPr>
            <a:normAutofit fontScale="90000"/>
          </a:bodyPr>
          <a:lstStyle/>
          <a:p>
            <a:r>
              <a:rPr lang="de-AT" b="1" i="0" dirty="0" err="1" smtClean="0">
                <a:effectLst/>
              </a:rPr>
              <a:t>Royalty</a:t>
            </a:r>
            <a:r>
              <a:rPr lang="de-AT" b="1" i="0" dirty="0" smtClean="0">
                <a:effectLst/>
              </a:rPr>
              <a:t> Free (RF) Lizenzen bzw. "lizenzfreie" Bilder</a:t>
            </a:r>
            <a:endParaRPr lang="de-AT" i="0" dirty="0">
              <a:effectLst/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sz="quarter" idx="1"/>
          </p:nvPr>
        </p:nvSpPr>
        <p:spPr>
          <a:xfrm>
            <a:off x="539552" y="2204864"/>
            <a:ext cx="8229600" cy="3024335"/>
          </a:xfrm>
        </p:spPr>
        <p:txBody>
          <a:bodyPr/>
          <a:lstStyle/>
          <a:p>
            <a:pPr marL="0" indent="0">
              <a:buNone/>
            </a:pPr>
            <a:r>
              <a:rPr lang="de-AT" dirty="0" smtClean="0"/>
              <a:t>Bilder sind nicht kostenlos!</a:t>
            </a:r>
          </a:p>
          <a:p>
            <a:pPr marL="0" indent="0">
              <a:buNone/>
            </a:pPr>
            <a:endParaRPr lang="de-AT" dirty="0" smtClean="0"/>
          </a:p>
          <a:p>
            <a:pPr marL="0" indent="0">
              <a:buNone/>
            </a:pPr>
            <a:r>
              <a:rPr lang="de-AT" dirty="0" smtClean="0"/>
              <a:t>Der Anwender erwirbt gegen eine einmalige Zahlung ein weitreichendes Nutzungsrecht: auf der ganzen Welt für eine beliebige Zeit.</a:t>
            </a: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711102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AT" b="1" i="0" dirty="0" smtClean="0">
                <a:effectLst/>
              </a:rPr>
              <a:t>Creative-</a:t>
            </a:r>
            <a:r>
              <a:rPr lang="de-AT" b="1" i="0" dirty="0" err="1" smtClean="0">
                <a:effectLst/>
              </a:rPr>
              <a:t>Commons</a:t>
            </a:r>
            <a:r>
              <a:rPr lang="de-AT" b="1" i="0" dirty="0" smtClean="0">
                <a:effectLst/>
              </a:rPr>
              <a:t>-Lizenzen </a:t>
            </a:r>
            <a:br>
              <a:rPr lang="de-AT" b="1" i="0" dirty="0" smtClean="0">
                <a:effectLst/>
              </a:rPr>
            </a:br>
            <a:r>
              <a:rPr lang="de-AT" sz="2700" b="1" i="0" dirty="0" smtClean="0">
                <a:effectLst/>
              </a:rPr>
              <a:t>(schöpferisches Gemeingut)</a:t>
            </a:r>
            <a:endParaRPr lang="de-AT" sz="2700" dirty="0"/>
          </a:p>
        </p:txBody>
      </p:sp>
      <p:sp>
        <p:nvSpPr>
          <p:cNvPr id="3" name="Inhaltsplatzhalter 2"/>
          <p:cNvSpPr>
            <a:spLocks noGrp="1"/>
          </p:cNvSpPr>
          <p:nvPr>
            <p:ph sz="quarter" idx="1"/>
          </p:nvPr>
        </p:nvSpPr>
        <p:spPr>
          <a:xfrm>
            <a:off x="467544" y="2636912"/>
            <a:ext cx="8229600" cy="1944216"/>
          </a:xfrm>
        </p:spPr>
        <p:txBody>
          <a:bodyPr/>
          <a:lstStyle/>
          <a:p>
            <a:r>
              <a:rPr lang="de-AT" dirty="0"/>
              <a:t>E</a:t>
            </a:r>
            <a:r>
              <a:rPr lang="de-AT" dirty="0" smtClean="0"/>
              <a:t>in Autor räumt der Öffentlichkeit auf einfache Weise gewisse Nutzungsrechte an seinen Werken ein.</a:t>
            </a: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788068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smtClean="0"/>
              <a:t>Rechtemodule von Common </a:t>
            </a:r>
            <a:r>
              <a:rPr lang="de-AT" dirty="0" err="1" smtClean="0"/>
              <a:t>Rights</a:t>
            </a:r>
            <a:endParaRPr lang="de-AT" dirty="0"/>
          </a:p>
        </p:txBody>
      </p:sp>
      <p:graphicFrame>
        <p:nvGraphicFramePr>
          <p:cNvPr id="4" name="Inhaltsplatzhalt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87168288"/>
              </p:ext>
            </p:extLst>
          </p:nvPr>
        </p:nvGraphicFramePr>
        <p:xfrm>
          <a:off x="467544" y="1628800"/>
          <a:ext cx="8280920" cy="3992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2128"/>
                <a:gridCol w="1368152"/>
                <a:gridCol w="5760640"/>
              </a:tblGrid>
              <a:tr h="370840">
                <a:tc>
                  <a:txBody>
                    <a:bodyPr/>
                    <a:lstStyle/>
                    <a:p>
                      <a:r>
                        <a:rPr lang="de-AT" sz="3600" dirty="0" smtClean="0"/>
                        <a:t>Icon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AT" sz="3600" dirty="0" smtClean="0"/>
                        <a:t>Kürzel</a:t>
                      </a:r>
                      <a:endParaRPr lang="de-AT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AT" sz="3600" dirty="0" smtClean="0"/>
                        <a:t>Name</a:t>
                      </a:r>
                      <a:endParaRPr lang="de-AT" sz="3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de-AT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AT" sz="4000" dirty="0" err="1" smtClean="0"/>
                        <a:t>by</a:t>
                      </a:r>
                      <a:endParaRPr lang="de-AT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AT" sz="2400" dirty="0" smtClean="0"/>
                        <a:t>Namensnennung</a:t>
                      </a:r>
                      <a:endParaRPr lang="de-AT" sz="24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endParaRPr lang="de-AT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AT" sz="4000" dirty="0" err="1" smtClean="0"/>
                        <a:t>nc</a:t>
                      </a:r>
                      <a:endParaRPr lang="de-AT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AT" sz="2400" dirty="0" smtClean="0"/>
                        <a:t>Nicht kommerziell</a:t>
                      </a:r>
                      <a:endParaRPr lang="de-AT" sz="24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endParaRPr lang="de-AT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AT" sz="4000" dirty="0" err="1" smtClean="0"/>
                        <a:t>nd</a:t>
                      </a:r>
                      <a:endParaRPr lang="de-AT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AT" sz="2400" dirty="0" smtClean="0"/>
                        <a:t>Keine Bearbeitung</a:t>
                      </a:r>
                      <a:endParaRPr lang="de-AT" sz="24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endParaRPr lang="de-AT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AT" sz="4000" dirty="0" err="1" smtClean="0"/>
                        <a:t>sa</a:t>
                      </a:r>
                      <a:endParaRPr lang="de-AT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AT" sz="2400" dirty="0" smtClean="0"/>
                        <a:t>Weitergabe unter gleichen Bedingungen</a:t>
                      </a:r>
                      <a:endParaRPr lang="de-AT" sz="2400" dirty="0"/>
                    </a:p>
                  </a:txBody>
                  <a:tcPr anchor="ctr"/>
                </a:tc>
              </a:tr>
            </a:tbl>
          </a:graphicData>
        </a:graphic>
      </p:graphicFrame>
      <p:pic>
        <p:nvPicPr>
          <p:cNvPr id="5" name="Picture 2" descr="http://upload.wikimedia.org/wikipedia/commons/thumb/e/e7/Cc-by.svg/64px-Cc-by.svg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2306654"/>
            <a:ext cx="609600" cy="609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http://upload.wikimedia.org/wikipedia/commons/thumb/d/db/Cc-nc.svg/64px-Cc-nc.svg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394" y="2996952"/>
            <a:ext cx="609600" cy="609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http://upload.wikimedia.org/wikipedia/commons/thumb/c/c7/Cc-nd.svg/64px-Cc-nd.svg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394" y="3717032"/>
            <a:ext cx="609600" cy="609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http://upload.wikimedia.org/wikipedia/commons/thumb/2/29/Cc-sa.svg/64px-Cc-sa.svg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394" y="4417554"/>
            <a:ext cx="609600" cy="609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91700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70186"/>
          </a:xfrm>
        </p:spPr>
        <p:txBody>
          <a:bodyPr>
            <a:normAutofit/>
          </a:bodyPr>
          <a:lstStyle/>
          <a:p>
            <a:r>
              <a:rPr lang="de-AT" b="1" dirty="0"/>
              <a:t>Recht am eigenen </a:t>
            </a:r>
            <a:r>
              <a:rPr lang="de-AT" b="1" dirty="0" smtClean="0"/>
              <a:t>Bild</a:t>
            </a:r>
            <a:br>
              <a:rPr lang="de-AT" b="1" dirty="0" smtClean="0"/>
            </a:br>
            <a:r>
              <a:rPr lang="de-AT" sz="2000" b="1" dirty="0" smtClean="0"/>
              <a:t>Rechtslage in Österreich</a:t>
            </a:r>
            <a:endParaRPr lang="de-AT" sz="2000" dirty="0"/>
          </a:p>
        </p:txBody>
      </p:sp>
      <p:sp>
        <p:nvSpPr>
          <p:cNvPr id="3" name="Inhaltsplatzhalter 2"/>
          <p:cNvSpPr>
            <a:spLocks noGrp="1"/>
          </p:cNvSpPr>
          <p:nvPr>
            <p:ph sz="quarter" idx="1"/>
          </p:nvPr>
        </p:nvSpPr>
        <p:spPr>
          <a:xfrm>
            <a:off x="467544" y="1844824"/>
            <a:ext cx="8229600" cy="3401219"/>
          </a:xfrm>
        </p:spPr>
        <p:txBody>
          <a:bodyPr>
            <a:normAutofit/>
          </a:bodyPr>
          <a:lstStyle/>
          <a:p>
            <a:r>
              <a:rPr lang="de-AT" b="1" dirty="0" smtClean="0"/>
              <a:t>erlaubt:</a:t>
            </a:r>
          </a:p>
          <a:p>
            <a:pPr lvl="1"/>
            <a:r>
              <a:rPr lang="de-AT" dirty="0" smtClean="0"/>
              <a:t>Ein Bild einer Person zu erstellen und zu veröffentlichen</a:t>
            </a:r>
            <a:endParaRPr lang="de-AT" dirty="0"/>
          </a:p>
          <a:p>
            <a:r>
              <a:rPr lang="de-AT" b="1" dirty="0" smtClean="0"/>
              <a:t>nicht erlaubt:</a:t>
            </a:r>
          </a:p>
          <a:p>
            <a:pPr lvl="1"/>
            <a:r>
              <a:rPr lang="de-AT" dirty="0" smtClean="0"/>
              <a:t>Fotos zu veröffentlichen, die schutzwürdige Interessen von abgebildeten Personen verletzen</a:t>
            </a:r>
            <a:endParaRPr lang="de-AT" dirty="0"/>
          </a:p>
        </p:txBody>
      </p:sp>
      <p:sp>
        <p:nvSpPr>
          <p:cNvPr id="4" name="Rechteck 3"/>
          <p:cNvSpPr/>
          <p:nvPr/>
        </p:nvSpPr>
        <p:spPr>
          <a:xfrm>
            <a:off x="611560" y="5373216"/>
            <a:ext cx="799288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AT" b="1" i="1" dirty="0" smtClean="0"/>
              <a:t>Empfehlung: </a:t>
            </a:r>
            <a:r>
              <a:rPr lang="de-AT" i="1" dirty="0"/>
              <a:t>abgebildete Personen zu fragen, ob sie eine Veröffentlichung ihres Bildes </a:t>
            </a:r>
            <a:r>
              <a:rPr lang="de-AT" i="1" dirty="0" smtClean="0"/>
              <a:t>zustimmen. </a:t>
            </a: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1793836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AT" b="1" dirty="0"/>
              <a:t>Recht am eigenen </a:t>
            </a:r>
            <a:r>
              <a:rPr lang="de-AT" b="1" dirty="0" smtClean="0"/>
              <a:t>Bild</a:t>
            </a:r>
            <a:br>
              <a:rPr lang="de-AT" b="1" dirty="0" smtClean="0"/>
            </a:br>
            <a:r>
              <a:rPr lang="de-AT" sz="2000" b="1" dirty="0" smtClean="0"/>
              <a:t>Rechtslage in Deutschland</a:t>
            </a:r>
            <a:endParaRPr lang="de-AT" sz="2000" dirty="0"/>
          </a:p>
        </p:txBody>
      </p:sp>
      <p:sp>
        <p:nvSpPr>
          <p:cNvPr id="7" name="Inhaltsplatzhalter 6"/>
          <p:cNvSpPr>
            <a:spLocks noGrp="1"/>
          </p:cNvSpPr>
          <p:nvPr>
            <p:ph sz="quarter" idx="1"/>
          </p:nvPr>
        </p:nvSpPr>
        <p:spPr>
          <a:xfrm>
            <a:off x="467544" y="1700808"/>
            <a:ext cx="8229600" cy="237626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e-AT" dirty="0" smtClean="0"/>
              <a:t>Veröffentlichung nur mit Einwilligung des Abgebildeten erlaubt. </a:t>
            </a:r>
          </a:p>
          <a:p>
            <a:pPr marL="0" indent="0">
              <a:buNone/>
            </a:pPr>
            <a:r>
              <a:rPr lang="de-AT" dirty="0" smtClean="0"/>
              <a:t/>
            </a:r>
            <a:br>
              <a:rPr lang="de-AT" dirty="0" smtClean="0"/>
            </a:br>
            <a:r>
              <a:rPr lang="de-AT" dirty="0" smtClean="0"/>
              <a:t>Gilt auch für die Veröffentlichung eines Fotos in einem sozialen Netzwerk. </a:t>
            </a:r>
          </a:p>
          <a:p>
            <a:pPr marL="0" indent="0">
              <a:buNone/>
            </a:pPr>
            <a:endParaRPr lang="de-AT" dirty="0"/>
          </a:p>
        </p:txBody>
      </p:sp>
      <p:sp>
        <p:nvSpPr>
          <p:cNvPr id="8" name="Rechteck 7"/>
          <p:cNvSpPr/>
          <p:nvPr/>
        </p:nvSpPr>
        <p:spPr>
          <a:xfrm>
            <a:off x="467544" y="4941168"/>
            <a:ext cx="792088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AT" sz="2400" b="1" i="1" dirty="0" smtClean="0"/>
              <a:t>Ausnahme: </a:t>
            </a:r>
            <a:r>
              <a:rPr lang="de-AT" sz="2400" i="1" dirty="0" smtClean="0"/>
              <a:t>der Abgebildete ist nur Beiwerk (</a:t>
            </a:r>
            <a:r>
              <a:rPr lang="de-AT" sz="2400" i="1" dirty="0" err="1" smtClean="0"/>
              <a:t>z.b.</a:t>
            </a:r>
            <a:r>
              <a:rPr lang="de-AT" sz="2400" i="1" dirty="0" smtClean="0"/>
              <a:t> zufällig neben dem Denkmal) oder die abgebildete Person ist Teil einer Menschenansammlung. </a:t>
            </a:r>
            <a:endParaRPr lang="de-AT" sz="2400" i="1" dirty="0"/>
          </a:p>
        </p:txBody>
      </p:sp>
    </p:spTree>
    <p:extLst>
      <p:ext uri="{BB962C8B-B14F-4D97-AF65-F5344CB8AC3E}">
        <p14:creationId xmlns:p14="http://schemas.microsoft.com/office/powerpoint/2010/main" val="715131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actylos">
  <a:themeElements>
    <a:clrScheme name="Dactylos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Dactylos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Dactylos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0</TotalTime>
  <Words>246</Words>
  <Application>Microsoft Macintosh PowerPoint</Application>
  <PresentationFormat>Bildschirmpräsentation (4:3)</PresentationFormat>
  <Paragraphs>47</Paragraphs>
  <Slides>10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10</vt:i4>
      </vt:variant>
    </vt:vector>
  </HeadingPairs>
  <TitlesOfParts>
    <vt:vector size="14" baseType="lpstr">
      <vt:lpstr>Franklin Gothic Book</vt:lpstr>
      <vt:lpstr>Perpetua</vt:lpstr>
      <vt:lpstr>Wingdings 2</vt:lpstr>
      <vt:lpstr>Dactylos</vt:lpstr>
      <vt:lpstr>Urheberrecht und Recht am eigenen Bild</vt:lpstr>
      <vt:lpstr>Urheberrecht</vt:lpstr>
      <vt:lpstr>Gängige Bildlizenzen Übersicht</vt:lpstr>
      <vt:lpstr>Lizenzpflichtige Bilder - Rights Managed (RM) Lizenzen</vt:lpstr>
      <vt:lpstr>Royalty Free (RF) Lizenzen bzw. "lizenzfreie" Bilder</vt:lpstr>
      <vt:lpstr>Creative-Commons-Lizenzen  (schöpferisches Gemeingut)</vt:lpstr>
      <vt:lpstr>Rechtemodule von Common Rights</vt:lpstr>
      <vt:lpstr>Recht am eigenen Bild Rechtslage in Österreich</vt:lpstr>
      <vt:lpstr>Recht am eigenen Bild Rechtslage in Deutschland</vt:lpstr>
      <vt:lpstr>Freie Bilder / Public Domain</vt:lpstr>
    </vt:vector>
  </TitlesOfParts>
  <LinksUpToDate>false</LinksUpToDate>
  <SharedDoc>false</SharedDoc>
  <HyperlinksChanged>false</HyperlinksChanged>
  <AppVersion>15.0029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Urheberrecht   Recht am eigenen Bild</dc:title>
  <dc:creator>EASY4ME</dc:creator>
  <cp:lastModifiedBy>Rüttimann Christoph  OMR</cp:lastModifiedBy>
  <cp:revision>21</cp:revision>
  <dcterms:created xsi:type="dcterms:W3CDTF">2014-03-11T18:05:14Z</dcterms:created>
  <dcterms:modified xsi:type="dcterms:W3CDTF">2016-12-14T17:49:43Z</dcterms:modified>
</cp:coreProperties>
</file>